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8" r:id="rId3"/>
    <p:sldId id="262" r:id="rId4"/>
    <p:sldId id="263" r:id="rId5"/>
    <p:sldId id="264" r:id="rId6"/>
    <p:sldId id="266" r:id="rId7"/>
    <p:sldId id="267" r:id="rId8"/>
    <p:sldId id="265" r:id="rId9"/>
    <p:sldId id="259" r:id="rId10"/>
    <p:sldId id="303" r:id="rId11"/>
    <p:sldId id="257" r:id="rId12"/>
    <p:sldId id="304" r:id="rId13"/>
    <p:sldId id="258" r:id="rId14"/>
    <p:sldId id="270" r:id="rId15"/>
    <p:sldId id="277" r:id="rId16"/>
    <p:sldId id="278" r:id="rId17"/>
    <p:sldId id="274" r:id="rId18"/>
    <p:sldId id="275" r:id="rId19"/>
    <p:sldId id="276" r:id="rId20"/>
    <p:sldId id="271" r:id="rId21"/>
    <p:sldId id="279" r:id="rId22"/>
    <p:sldId id="305" r:id="rId23"/>
    <p:sldId id="282" r:id="rId24"/>
    <p:sldId id="281" r:id="rId25"/>
    <p:sldId id="272" r:id="rId26"/>
    <p:sldId id="283" r:id="rId27"/>
    <p:sldId id="273" r:id="rId28"/>
    <p:sldId id="306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01"/>
    <p:restoredTop sz="93966"/>
  </p:normalViewPr>
  <p:slideViewPr>
    <p:cSldViewPr snapToGrid="0" snapToObjects="1">
      <p:cViewPr varScale="1">
        <p:scale>
          <a:sx n="81" d="100"/>
          <a:sy n="81" d="100"/>
        </p:scale>
        <p:origin x="17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localhost/Users/ryanpaul/Downloads/eMarketer_US_Social_Media_User_Share_by_Age_and_Site_App_Dec_2015_20887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18-24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Sheet1!$A$4:$A$9</c:f>
              <c:strCache>
                <c:ptCount val="6"/>
                <c:pt idx="0">
                  <c:v>Snapchat</c:v>
                </c:pt>
                <c:pt idx="1">
                  <c:v>Instagram</c:v>
                </c:pt>
                <c:pt idx="2">
                  <c:v>Twitter</c:v>
                </c:pt>
                <c:pt idx="3">
                  <c:v>Google+</c:v>
                </c:pt>
                <c:pt idx="4">
                  <c:v>Pinterest</c:v>
                </c:pt>
                <c:pt idx="5">
                  <c:v>Facebook</c:v>
                </c:pt>
              </c:strCache>
            </c:strRef>
          </c:cat>
          <c:val>
            <c:numRef>
              <c:f>Sheet1!$B$4:$B$9</c:f>
              <c:numCache>
                <c:formatCode>0.00%</c:formatCode>
                <c:ptCount val="6"/>
                <c:pt idx="0">
                  <c:v>0.468</c:v>
                </c:pt>
                <c:pt idx="1">
                  <c:v>0.229</c:v>
                </c:pt>
                <c:pt idx="2">
                  <c:v>0.182</c:v>
                </c:pt>
                <c:pt idx="3">
                  <c:v>0.168</c:v>
                </c:pt>
                <c:pt idx="4">
                  <c:v>0.165</c:v>
                </c:pt>
                <c:pt idx="5">
                  <c:v>0.165</c:v>
                </c:pt>
              </c:numCache>
            </c:numRef>
          </c:val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25-34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Sheet1!$A$4:$A$9</c:f>
              <c:strCache>
                <c:ptCount val="6"/>
                <c:pt idx="0">
                  <c:v>Snapchat</c:v>
                </c:pt>
                <c:pt idx="1">
                  <c:v>Instagram</c:v>
                </c:pt>
                <c:pt idx="2">
                  <c:v>Twitter</c:v>
                </c:pt>
                <c:pt idx="3">
                  <c:v>Google+</c:v>
                </c:pt>
                <c:pt idx="4">
                  <c:v>Pinterest</c:v>
                </c:pt>
                <c:pt idx="5">
                  <c:v>Facebook</c:v>
                </c:pt>
              </c:strCache>
            </c:strRef>
          </c:cat>
          <c:val>
            <c:numRef>
              <c:f>Sheet1!$C$4:$C$9</c:f>
              <c:numCache>
                <c:formatCode>0.00%</c:formatCode>
                <c:ptCount val="6"/>
                <c:pt idx="0">
                  <c:v>0.292</c:v>
                </c:pt>
                <c:pt idx="1">
                  <c:v>0.256</c:v>
                </c:pt>
                <c:pt idx="2">
                  <c:v>0.222</c:v>
                </c:pt>
                <c:pt idx="3">
                  <c:v>0.236</c:v>
                </c:pt>
                <c:pt idx="4">
                  <c:v>0.239</c:v>
                </c:pt>
                <c:pt idx="5">
                  <c:v>0.203</c:v>
                </c:pt>
              </c:numCache>
            </c:numRef>
          </c:val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35-44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Sheet1!$A$4:$A$9</c:f>
              <c:strCache>
                <c:ptCount val="6"/>
                <c:pt idx="0">
                  <c:v>Snapchat</c:v>
                </c:pt>
                <c:pt idx="1">
                  <c:v>Instagram</c:v>
                </c:pt>
                <c:pt idx="2">
                  <c:v>Twitter</c:v>
                </c:pt>
                <c:pt idx="3">
                  <c:v>Google+</c:v>
                </c:pt>
                <c:pt idx="4">
                  <c:v>Pinterest</c:v>
                </c:pt>
                <c:pt idx="5">
                  <c:v>Facebook</c:v>
                </c:pt>
              </c:strCache>
            </c:strRef>
          </c:cat>
          <c:val>
            <c:numRef>
              <c:f>Sheet1!$D$4:$D$9</c:f>
              <c:numCache>
                <c:formatCode>0.00%</c:formatCode>
                <c:ptCount val="6"/>
                <c:pt idx="0">
                  <c:v>0.117</c:v>
                </c:pt>
                <c:pt idx="1">
                  <c:v>0.194</c:v>
                </c:pt>
                <c:pt idx="2">
                  <c:v>0.2</c:v>
                </c:pt>
                <c:pt idx="3">
                  <c:v>0.205</c:v>
                </c:pt>
                <c:pt idx="4">
                  <c:v>0.209</c:v>
                </c:pt>
                <c:pt idx="5">
                  <c:v>0.188</c:v>
                </c:pt>
              </c:numCache>
            </c:numRef>
          </c:val>
        </c:ser>
        <c:ser>
          <c:idx val="3"/>
          <c:order val="3"/>
          <c:tx>
            <c:strRef>
              <c:f>Sheet1!$E$3</c:f>
              <c:strCache>
                <c:ptCount val="1"/>
                <c:pt idx="0">
                  <c:v>45-54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Sheet1!$A$4:$A$9</c:f>
              <c:strCache>
                <c:ptCount val="6"/>
                <c:pt idx="0">
                  <c:v>Snapchat</c:v>
                </c:pt>
                <c:pt idx="1">
                  <c:v>Instagram</c:v>
                </c:pt>
                <c:pt idx="2">
                  <c:v>Twitter</c:v>
                </c:pt>
                <c:pt idx="3">
                  <c:v>Google+</c:v>
                </c:pt>
                <c:pt idx="4">
                  <c:v>Pinterest</c:v>
                </c:pt>
                <c:pt idx="5">
                  <c:v>Facebook</c:v>
                </c:pt>
              </c:strCache>
            </c:strRef>
          </c:cat>
          <c:val>
            <c:numRef>
              <c:f>Sheet1!$E$4:$E$9</c:f>
              <c:numCache>
                <c:formatCode>0.00%</c:formatCode>
                <c:ptCount val="6"/>
                <c:pt idx="0">
                  <c:v>0.077</c:v>
                </c:pt>
                <c:pt idx="1">
                  <c:v>0.155</c:v>
                </c:pt>
                <c:pt idx="2">
                  <c:v>0.167</c:v>
                </c:pt>
                <c:pt idx="3">
                  <c:v>0.166</c:v>
                </c:pt>
                <c:pt idx="4">
                  <c:v>0.174</c:v>
                </c:pt>
                <c:pt idx="5">
                  <c:v>0.181</c:v>
                </c:pt>
              </c:numCache>
            </c:numRef>
          </c:val>
        </c:ser>
        <c:ser>
          <c:idx val="4"/>
          <c:order val="4"/>
          <c:tx>
            <c:strRef>
              <c:f>Sheet1!$F$3</c:f>
              <c:strCache>
                <c:ptCount val="1"/>
                <c:pt idx="0">
                  <c:v>55-64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Sheet1!$A$4:$A$9</c:f>
              <c:strCache>
                <c:ptCount val="6"/>
                <c:pt idx="0">
                  <c:v>Snapchat</c:v>
                </c:pt>
                <c:pt idx="1">
                  <c:v>Instagram</c:v>
                </c:pt>
                <c:pt idx="2">
                  <c:v>Twitter</c:v>
                </c:pt>
                <c:pt idx="3">
                  <c:v>Google+</c:v>
                </c:pt>
                <c:pt idx="4">
                  <c:v>Pinterest</c:v>
                </c:pt>
                <c:pt idx="5">
                  <c:v>Facebook</c:v>
                </c:pt>
              </c:strCache>
            </c:strRef>
          </c:cat>
          <c:val>
            <c:numRef>
              <c:f>Sheet1!$F$4:$F$9</c:f>
              <c:numCache>
                <c:formatCode>0.00%</c:formatCode>
                <c:ptCount val="6"/>
                <c:pt idx="0">
                  <c:v>0.035</c:v>
                </c:pt>
                <c:pt idx="1">
                  <c:v>0.111</c:v>
                </c:pt>
                <c:pt idx="2">
                  <c:v>0.145</c:v>
                </c:pt>
                <c:pt idx="3">
                  <c:v>0.152</c:v>
                </c:pt>
                <c:pt idx="4">
                  <c:v>0.137</c:v>
                </c:pt>
                <c:pt idx="5">
                  <c:v>0.157</c:v>
                </c:pt>
              </c:numCache>
            </c:numRef>
          </c:val>
        </c:ser>
        <c:ser>
          <c:idx val="5"/>
          <c:order val="5"/>
          <c:tx>
            <c:strRef>
              <c:f>Sheet1!$G$3</c:f>
              <c:strCache>
                <c:ptCount val="1"/>
                <c:pt idx="0">
                  <c:v>65+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Sheet1!$A$4:$A$9</c:f>
              <c:strCache>
                <c:ptCount val="6"/>
                <c:pt idx="0">
                  <c:v>Snapchat</c:v>
                </c:pt>
                <c:pt idx="1">
                  <c:v>Instagram</c:v>
                </c:pt>
                <c:pt idx="2">
                  <c:v>Twitter</c:v>
                </c:pt>
                <c:pt idx="3">
                  <c:v>Google+</c:v>
                </c:pt>
                <c:pt idx="4">
                  <c:v>Pinterest</c:v>
                </c:pt>
                <c:pt idx="5">
                  <c:v>Facebook</c:v>
                </c:pt>
              </c:strCache>
            </c:strRef>
          </c:cat>
          <c:val>
            <c:numRef>
              <c:f>Sheet1!$G$4:$G$9</c:f>
              <c:numCache>
                <c:formatCode>0.00%</c:formatCode>
                <c:ptCount val="6"/>
                <c:pt idx="0">
                  <c:v>0.01</c:v>
                </c:pt>
                <c:pt idx="1">
                  <c:v>0.055</c:v>
                </c:pt>
                <c:pt idx="2">
                  <c:v>0.084</c:v>
                </c:pt>
                <c:pt idx="3">
                  <c:v>0.074</c:v>
                </c:pt>
                <c:pt idx="4">
                  <c:v>0.075</c:v>
                </c:pt>
                <c:pt idx="5">
                  <c:v>0.106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4080048"/>
        <c:axId val="831729808"/>
      </c:barChart>
      <c:catAx>
        <c:axId val="8340800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31729808"/>
        <c:crosses val="autoZero"/>
        <c:auto val="1"/>
        <c:lblAlgn val="ctr"/>
        <c:lblOffset val="100"/>
        <c:noMultiLvlLbl val="0"/>
      </c:catAx>
      <c:valAx>
        <c:axId val="831729808"/>
        <c:scaling>
          <c:orientation val="minMax"/>
        </c:scaling>
        <c:delete val="1"/>
        <c:axPos val="b"/>
        <c:numFmt formatCode="0.00%" sourceLinked="0"/>
        <c:majorTickMark val="none"/>
        <c:minorTickMark val="none"/>
        <c:tickLblPos val="nextTo"/>
        <c:crossAx val="834080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216859347421894"/>
          <c:y val="0.882304670859501"/>
          <c:w val="0.807336193231598"/>
          <c:h val="0.06049717343024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D2B8-846D-9F4A-9936-BA18D3CD93D0}" type="datetimeFigureOut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68F3-DE94-2643-9D5D-59936B3C7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0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D2B8-846D-9F4A-9936-BA18D3CD93D0}" type="datetimeFigureOut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68F3-DE94-2643-9D5D-59936B3C7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7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D2B8-846D-9F4A-9936-BA18D3CD93D0}" type="datetimeFigureOut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68F3-DE94-2643-9D5D-59936B3C7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1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D2B8-846D-9F4A-9936-BA18D3CD93D0}" type="datetimeFigureOut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68F3-DE94-2643-9D5D-59936B3C7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57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D2B8-846D-9F4A-9936-BA18D3CD93D0}" type="datetimeFigureOut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68F3-DE94-2643-9D5D-59936B3C7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2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D2B8-846D-9F4A-9936-BA18D3CD93D0}" type="datetimeFigureOut">
              <a:rPr lang="en-US" smtClean="0"/>
              <a:t>3/15/17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68F3-DE94-2643-9D5D-59936B3C7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D2B8-846D-9F4A-9936-BA18D3CD93D0}" type="datetimeFigureOut">
              <a:rPr lang="en-US" smtClean="0"/>
              <a:t>3/15/17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68F3-DE94-2643-9D5D-59936B3C7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60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D2B8-846D-9F4A-9936-BA18D3CD93D0}" type="datetimeFigureOut">
              <a:rPr lang="en-US" smtClean="0"/>
              <a:t>3/15/17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68F3-DE94-2643-9D5D-59936B3C7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8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D2B8-846D-9F4A-9936-BA18D3CD93D0}" type="datetimeFigureOut">
              <a:rPr lang="en-US" smtClean="0"/>
              <a:t>3/15/17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68F3-DE94-2643-9D5D-59936B3C7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23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D2B8-846D-9F4A-9936-BA18D3CD93D0}" type="datetimeFigureOut">
              <a:rPr lang="en-US" smtClean="0"/>
              <a:t>3/15/17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68F3-DE94-2643-9D5D-59936B3C7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D2B8-846D-9F4A-9936-BA18D3CD93D0}" type="datetimeFigureOut">
              <a:rPr lang="en-US" smtClean="0"/>
              <a:t>3/15/17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68F3-DE94-2643-9D5D-59936B3C7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0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2D2B8-846D-9F4A-9936-BA18D3CD93D0}" type="datetimeFigureOut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C68F3-DE94-2643-9D5D-59936B3C7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6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77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49973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 smtClean="0">
                <a:latin typeface="Helvetica" charset="0"/>
                <a:ea typeface="Helvetica" charset="0"/>
                <a:cs typeface="Helvetica" charset="0"/>
              </a:rPr>
              <a:t>2017</a:t>
            </a:r>
            <a:endParaRPr lang="en-US" sz="20000" b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12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mage result for social media site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t="5863" r="2970" b="5212"/>
          <a:stretch/>
        </p:blipFill>
        <p:spPr bwMode="auto">
          <a:xfrm>
            <a:off x="110358" y="78824"/>
            <a:ext cx="8904061" cy="449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mage result for social media site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t="5862" r="2970" b="49831"/>
          <a:stretch/>
        </p:blipFill>
        <p:spPr bwMode="auto">
          <a:xfrm>
            <a:off x="110357" y="4508936"/>
            <a:ext cx="8904061" cy="223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37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age result for social media site 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" t="5968" r="79943" b="64796"/>
          <a:stretch/>
        </p:blipFill>
        <p:spPr bwMode="auto">
          <a:xfrm>
            <a:off x="1119351" y="1823940"/>
            <a:ext cx="1576552" cy="158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age result for social media site 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9" t="5105" r="41672" b="64417"/>
          <a:stretch/>
        </p:blipFill>
        <p:spPr bwMode="auto">
          <a:xfrm>
            <a:off x="3733982" y="3356683"/>
            <a:ext cx="1650386" cy="165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age result for social media site 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9" t="4932" r="60990" b="64779"/>
          <a:stretch/>
        </p:blipFill>
        <p:spPr bwMode="auto">
          <a:xfrm>
            <a:off x="5486654" y="3361797"/>
            <a:ext cx="1574212" cy="164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age result for social media site 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4" t="4378" r="4228" b="64549"/>
          <a:stretch/>
        </p:blipFill>
        <p:spPr bwMode="auto">
          <a:xfrm>
            <a:off x="4550860" y="1716917"/>
            <a:ext cx="1637414" cy="168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age result for social media site 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69" t="4378" r="22862" b="64549"/>
          <a:stretch/>
        </p:blipFill>
        <p:spPr bwMode="auto">
          <a:xfrm>
            <a:off x="2781305" y="1724412"/>
            <a:ext cx="1684153" cy="168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encrypted-tbn2.gstatic.com/images?q=tbn:ANd9GcSRbW2tte4naZ93Pe6hH6nnl2UEQsiJjShrt-U7iA1BM1TaPfDoux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271" y="1849586"/>
            <a:ext cx="1574381" cy="15743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age result for social media site 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6" t="35119" r="70649" b="35645"/>
          <a:stretch/>
        </p:blipFill>
        <p:spPr bwMode="auto">
          <a:xfrm>
            <a:off x="2046829" y="3423967"/>
            <a:ext cx="1576552" cy="158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88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3171056"/>
              </p:ext>
            </p:extLst>
          </p:nvPr>
        </p:nvGraphicFramePr>
        <p:xfrm>
          <a:off x="1110172" y="0"/>
          <a:ext cx="9184709" cy="7070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 descr="mage result for social media site ic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" t="5968" r="79943" b="64796"/>
          <a:stretch/>
        </p:blipFill>
        <p:spPr bwMode="auto">
          <a:xfrm>
            <a:off x="357480" y="307066"/>
            <a:ext cx="735473" cy="7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mage result for social media site ic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9" t="5105" r="41672" b="64417"/>
          <a:stretch/>
        </p:blipFill>
        <p:spPr bwMode="auto">
          <a:xfrm>
            <a:off x="356024" y="1313834"/>
            <a:ext cx="769916" cy="76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age result for social media site ic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9" t="4932" r="60990" b="64779"/>
          <a:stretch/>
        </p:blipFill>
        <p:spPr bwMode="auto">
          <a:xfrm>
            <a:off x="385778" y="2369082"/>
            <a:ext cx="734382" cy="76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age result for social media site ic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4" t="4378" r="4228" b="64549"/>
          <a:stretch/>
        </p:blipFill>
        <p:spPr bwMode="auto">
          <a:xfrm>
            <a:off x="335214" y="4394596"/>
            <a:ext cx="763865" cy="78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mage result for social media site ic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69" t="4378" r="22862" b="64549"/>
          <a:stretch/>
        </p:blipFill>
        <p:spPr bwMode="auto">
          <a:xfrm>
            <a:off x="336304" y="3385316"/>
            <a:ext cx="785670" cy="78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encrypted-tbn2.gstatic.com/images?q=tbn:ANd9GcSRbW2tte4naZ93Pe6hH6nnl2UEQsiJjShrt-U7iA1BM1TaPfDoux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63" y="5501603"/>
            <a:ext cx="734459" cy="7344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79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59421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Facebook</a:t>
            </a:r>
          </a:p>
        </p:txBody>
      </p:sp>
    </p:spTree>
    <p:extLst>
      <p:ext uri="{BB962C8B-B14F-4D97-AF65-F5344CB8AC3E}">
        <p14:creationId xmlns:p14="http://schemas.microsoft.com/office/powerpoint/2010/main" val="66299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1200499"/>
            <a:ext cx="8312727" cy="4451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36" t="73016"/>
          <a:stretch/>
        </p:blipFill>
        <p:spPr>
          <a:xfrm>
            <a:off x="7210096" y="1576552"/>
            <a:ext cx="1518268" cy="291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5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1211895"/>
            <a:ext cx="8312727" cy="442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1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59421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prstClr val="white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Video</a:t>
            </a:r>
            <a:endParaRPr lang="en-US" sz="10000" dirty="0">
              <a:solidFill>
                <a:prstClr val="white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5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59421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prstClr val="white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Live</a:t>
            </a:r>
            <a:endParaRPr lang="en-US" sz="10000" dirty="0">
              <a:solidFill>
                <a:prstClr val="white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59421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prstClr val="white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Carousels</a:t>
            </a:r>
            <a:endParaRPr lang="en-US" sz="10000" dirty="0">
              <a:solidFill>
                <a:prstClr val="white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64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49973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Social</a:t>
            </a:r>
          </a:p>
          <a:p>
            <a:pPr algn="ctr"/>
            <a:r>
              <a:rPr lang="en-US" sz="100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Media</a:t>
            </a:r>
            <a:endParaRPr lang="en-US" sz="10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9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59421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Twitter</a:t>
            </a:r>
            <a:endParaRPr lang="en-US" sz="10000" b="1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71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59421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prstClr val="white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#hashtags</a:t>
            </a:r>
            <a:endParaRPr lang="en-US" sz="10000" dirty="0">
              <a:solidFill>
                <a:prstClr val="white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2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59421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solidFill>
                  <a:prstClr val="white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Live</a:t>
            </a:r>
          </a:p>
        </p:txBody>
      </p:sp>
    </p:spTree>
    <p:extLst>
      <p:ext uri="{BB962C8B-B14F-4D97-AF65-F5344CB8AC3E}">
        <p14:creationId xmlns:p14="http://schemas.microsoft.com/office/powerpoint/2010/main" val="69805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59421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prstClr val="white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Moments</a:t>
            </a:r>
            <a:endParaRPr lang="en-US" sz="10000" dirty="0">
              <a:solidFill>
                <a:prstClr val="white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05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mage result for twitter mo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20" y="804040"/>
            <a:ext cx="8675505" cy="520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68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59421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Instagram</a:t>
            </a:r>
            <a:endParaRPr lang="en-US" sz="10000" b="1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38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59421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prstClr val="white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Live</a:t>
            </a:r>
            <a:endParaRPr lang="en-US" sz="10000" dirty="0">
              <a:solidFill>
                <a:prstClr val="white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80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59421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LinkedIn</a:t>
            </a:r>
            <a:endParaRPr lang="en-US" sz="10000" b="1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30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59421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prstClr val="white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Live</a:t>
            </a:r>
          </a:p>
          <a:p>
            <a:pPr algn="ctr"/>
            <a:r>
              <a:rPr lang="en-US" sz="5000" dirty="0" smtClean="0">
                <a:solidFill>
                  <a:prstClr val="white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(just kidding)</a:t>
            </a:r>
            <a:endParaRPr lang="en-US" sz="5000" dirty="0">
              <a:solidFill>
                <a:prstClr val="white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67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59421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prstClr val="white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Articles</a:t>
            </a:r>
            <a:endParaRPr lang="en-US" sz="10000" dirty="0">
              <a:solidFill>
                <a:prstClr val="white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2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49973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 smtClean="0">
                <a:latin typeface="Helvetica" charset="0"/>
                <a:ea typeface="Helvetica" charset="0"/>
                <a:cs typeface="Helvetica" charset="0"/>
              </a:rPr>
              <a:t>2002</a:t>
            </a:r>
            <a:endParaRPr lang="en-US" sz="20000" b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91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59421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Snapchat</a:t>
            </a:r>
            <a:endParaRPr lang="en-US" sz="10000" b="1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72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59421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Pinterest</a:t>
            </a:r>
            <a:endParaRPr lang="en-US" sz="10000" b="1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0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02676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Paid Opportunities</a:t>
            </a:r>
            <a:endParaRPr lang="en-US" sz="10000" b="1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35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9542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prstClr val="white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Facebook</a:t>
            </a:r>
          </a:p>
          <a:p>
            <a:pPr algn="ctr"/>
            <a:r>
              <a:rPr lang="en-US" sz="10000" dirty="0" smtClean="0">
                <a:solidFill>
                  <a:prstClr val="white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Twitter</a:t>
            </a:r>
          </a:p>
          <a:p>
            <a:pPr algn="ctr"/>
            <a:r>
              <a:rPr lang="en-US" sz="10000" dirty="0" smtClean="0">
                <a:solidFill>
                  <a:prstClr val="white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Instagram</a:t>
            </a:r>
          </a:p>
          <a:p>
            <a:pPr algn="ctr"/>
            <a:r>
              <a:rPr lang="en-US" sz="10000" dirty="0" smtClean="0">
                <a:solidFill>
                  <a:prstClr val="white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Snapchat</a:t>
            </a:r>
            <a:endParaRPr lang="en-US" sz="10000" dirty="0">
              <a:solidFill>
                <a:prstClr val="white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67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02676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Fun</a:t>
            </a:r>
          </a:p>
          <a:p>
            <a:pPr algn="ctr"/>
            <a:r>
              <a:rPr lang="en-US" sz="10000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Facts</a:t>
            </a:r>
            <a:endParaRPr lang="en-US" sz="10000" b="1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10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59421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prstClr val="white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Algorithms</a:t>
            </a:r>
            <a:endParaRPr lang="en-US" sz="10000" dirty="0">
              <a:solidFill>
                <a:prstClr val="white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12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59421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prstClr val="white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Link Tracking</a:t>
            </a:r>
            <a:endParaRPr lang="en-US" sz="10000" dirty="0">
              <a:solidFill>
                <a:prstClr val="white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54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59421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prstClr val="white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Copyrights</a:t>
            </a:r>
            <a:endParaRPr lang="en-US" sz="10000" dirty="0">
              <a:solidFill>
                <a:prstClr val="white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4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2789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ROI</a:t>
            </a:r>
            <a:endParaRPr lang="en-US" sz="10000" b="1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74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2789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Tools</a:t>
            </a:r>
            <a:endParaRPr lang="en-US" sz="10000" b="1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64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age result for friendster orig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52" y="1434662"/>
            <a:ext cx="7848925" cy="373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50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59421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prstClr val="white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In-Platform</a:t>
            </a:r>
            <a:endParaRPr lang="en-US" sz="10000" dirty="0">
              <a:solidFill>
                <a:prstClr val="white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59421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prstClr val="white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Third Party </a:t>
            </a:r>
            <a:endParaRPr lang="en-US" sz="10000" dirty="0">
              <a:solidFill>
                <a:prstClr val="white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4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59421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prstClr val="white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Organization</a:t>
            </a:r>
            <a:endParaRPr lang="en-US" sz="10000" dirty="0">
              <a:solidFill>
                <a:prstClr val="white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3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02676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Other Channels</a:t>
            </a:r>
            <a:endParaRPr lang="en-US" sz="10000" b="1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17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59421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prstClr val="white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Websites</a:t>
            </a:r>
            <a:endParaRPr lang="en-US" sz="10000" dirty="0">
              <a:solidFill>
                <a:prstClr val="white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53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59421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prstClr val="white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SEO</a:t>
            </a:r>
            <a:endParaRPr lang="en-US" sz="10000" dirty="0">
              <a:solidFill>
                <a:prstClr val="white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56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59421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prstClr val="white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Email</a:t>
            </a:r>
            <a:endParaRPr lang="en-US" sz="10000" dirty="0">
              <a:solidFill>
                <a:prstClr val="white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8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02676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What’s</a:t>
            </a:r>
          </a:p>
          <a:p>
            <a:pPr algn="ctr"/>
            <a:r>
              <a:rPr lang="en-US" sz="10000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Next?</a:t>
            </a:r>
            <a:endParaRPr lang="en-US" sz="10000" b="1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49973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 smtClean="0">
                <a:latin typeface="Helvetica" charset="0"/>
                <a:ea typeface="Helvetica" charset="0"/>
                <a:cs typeface="Helvetica" charset="0"/>
              </a:rPr>
              <a:t>2003</a:t>
            </a:r>
            <a:endParaRPr lang="en-US" sz="20000" b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5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mage result for linkedin orig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07" y="536028"/>
            <a:ext cx="7646276" cy="619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0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age result for myspace orig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9" y="630621"/>
            <a:ext cx="8555242" cy="556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3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49973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 smtClean="0">
                <a:latin typeface="Helvetica" charset="0"/>
                <a:ea typeface="Helvetica" charset="0"/>
                <a:cs typeface="Helvetica" charset="0"/>
              </a:rPr>
              <a:t>2004</a:t>
            </a:r>
            <a:endParaRPr lang="en-US" sz="20000" b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59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ge result for thefacebook orig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8" y="630619"/>
            <a:ext cx="8419018" cy="55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0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</TotalTime>
  <Words>52</Words>
  <Application>Microsoft Macintosh PowerPoint</Application>
  <PresentationFormat>On-screen Show (4:3)</PresentationFormat>
  <Paragraphs>43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Calibri</vt:lpstr>
      <vt:lpstr>Calibri Light</vt:lpstr>
      <vt:lpstr>Helvetica</vt:lpstr>
      <vt:lpstr>Helvetica Neue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10</cp:revision>
  <dcterms:created xsi:type="dcterms:W3CDTF">2017-03-16T00:12:43Z</dcterms:created>
  <dcterms:modified xsi:type="dcterms:W3CDTF">2017-03-16T03:08:55Z</dcterms:modified>
</cp:coreProperties>
</file>